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93" r:id="rId3"/>
    <p:sldId id="292" r:id="rId4"/>
    <p:sldId id="282" r:id="rId5"/>
    <p:sldId id="289" r:id="rId6"/>
    <p:sldId id="258" r:id="rId7"/>
    <p:sldId id="259" r:id="rId8"/>
    <p:sldId id="290" r:id="rId9"/>
    <p:sldId id="291" r:id="rId10"/>
    <p:sldId id="296" r:id="rId11"/>
    <p:sldId id="294" r:id="rId12"/>
    <p:sldId id="295" r:id="rId13"/>
    <p:sldId id="260" r:id="rId14"/>
    <p:sldId id="297" r:id="rId15"/>
    <p:sldId id="261" r:id="rId16"/>
    <p:sldId id="262" r:id="rId17"/>
    <p:sldId id="263" r:id="rId18"/>
    <p:sldId id="268" r:id="rId19"/>
    <p:sldId id="265" r:id="rId20"/>
    <p:sldId id="264" r:id="rId21"/>
    <p:sldId id="269" r:id="rId22"/>
    <p:sldId id="270" r:id="rId23"/>
    <p:sldId id="271" r:id="rId24"/>
    <p:sldId id="272" r:id="rId25"/>
    <p:sldId id="274" r:id="rId26"/>
    <p:sldId id="283" r:id="rId27"/>
    <p:sldId id="285" r:id="rId28"/>
    <p:sldId id="286" r:id="rId29"/>
    <p:sldId id="287" r:id="rId30"/>
    <p:sldId id="288" r:id="rId31"/>
    <p:sldId id="275" r:id="rId32"/>
    <p:sldId id="273" r:id="rId33"/>
    <p:sldId id="266" r:id="rId34"/>
    <p:sldId id="279" r:id="rId35"/>
    <p:sldId id="280" r:id="rId36"/>
    <p:sldId id="284" r:id="rId37"/>
    <p:sldId id="281" r:id="rId38"/>
    <p:sldId id="276" r:id="rId39"/>
    <p:sldId id="267" r:id="rId40"/>
    <p:sldId id="277" r:id="rId41"/>
    <p:sldId id="278" r:id="rId42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724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D946A-E730-A840-9511-592FF510D95E}" type="datetimeFigureOut">
              <a:rPr lang="en-EG" smtClean="0"/>
              <a:t>6/29/20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0A930-9845-F241-89B3-00F79F8F1EFA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12210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 is the % of commuters/flow that will choose that road type</a:t>
            </a:r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0A930-9845-F241-89B3-00F79F8F1EFA}" type="slidenum">
              <a:rPr lang="en-EG" smtClean="0"/>
              <a:t>17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03487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0A930-9845-F241-89B3-00F79F8F1EFA}" type="slidenum">
              <a:rPr lang="en-EG" smtClean="0"/>
              <a:t>33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5097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0617-3075-B943-B44F-062036BB4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55AD3-AFDA-9041-902F-821E044C7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E96AE-4790-704F-95CF-CFF4048A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03639-78E0-8047-90F0-1DB132C8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060A-A68E-C84E-BCE3-7A18872C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6691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3E1E-8D7E-1E47-8149-F454A690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1A568-F9D0-FA4C-9734-468DD0F41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998BA-9C10-B54A-A95F-A0AC5268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CCF32-8276-1643-81A1-C736CDAB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189E2-37D8-6749-8BC8-064016DC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51072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B8142-FF91-DB4F-BE34-B9D223AB8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36B15-B47D-9A4E-90F9-FE2FB0C4C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3F596-2C04-B047-85F7-2EE815C6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E5665-F3FB-E843-9AE7-18D954F0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69FD0-0C49-E746-9BE5-92E22EF5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2282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B079-86BF-B344-A3FF-24FEB9CE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AC99-8DE5-FA45-AB4B-343559F7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EEAB9-E430-CF41-889E-5E79E4E1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A624B-6770-3F40-AA72-EE556720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7329C-FE17-A34D-AFD8-0B0EDC0C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8642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615D-4645-264F-8642-94C07AC4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A7469-0837-B042-A90D-1CC76947A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35F6B-4AA9-524B-A39F-DC85D6D6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03DD4-09BD-5D4C-93E9-9BD99B33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DE63-FBD9-BF4C-9E2E-FF477D30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19080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468B-8B8F-1344-8049-19EC8C8A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B8295-C004-3E4C-B99E-F40FF2B45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3AC08-D097-644D-B799-3E0F8F99C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0F04-95B2-884D-BDD0-0BD09539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47FF-AD4E-7B4D-B5C7-0080B130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AA815-1900-054A-A27E-84E749C8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110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7D15-471A-1F44-857C-4790838D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DCD09-BCC9-564A-A81A-E8781189C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F52CE-5EB4-FD4F-98F7-0FD45EC0C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62862-E13B-4F41-9DA6-578F2D46C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4DC75-D5CD-F445-949F-E4A9CF429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3840B-75CF-F641-ACCE-FC453B97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BA54F-6AA9-5248-993B-BE643CE8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A2B4-9DC2-8F49-A16D-8F7801A2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1921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B74A-207D-514D-9AC7-8263451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140A78-865C-8145-B684-CA2367DB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2100B-2F2C-A24C-BFAB-944E0CF0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EE2CF-C0D4-E54A-B21D-CFBD9859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1689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F698B-7AD9-3444-89B7-A15175B9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F004E-8E3B-B543-95FB-EA5A8EEA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3C9A-8256-4C4B-9925-C1F6D2BE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21277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BD17-24FB-6840-8DDC-0EB79259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61D25-FBE7-BA4B-8BF7-62BD70363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12EAA-0E92-9347-9413-6032EFA11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165BF-094E-B043-965D-4172716E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D507D-D4D7-3748-A6E5-11043F1B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3A7C5-6BC7-F048-89DC-11FDA44C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7466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4697-E66F-0740-822D-AA385F9B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0F029-CCEA-BB4F-B61E-1EC35EAD7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F9D6D-FA69-3948-8D04-892FD4BD5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3F402-C13B-3947-94E4-0F29DECC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ED6C6-A81A-814C-8C8E-ECA5BBF2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CD883-B6E8-D840-9DA4-1A0527CB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0179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632F7-48EF-E549-A200-D91BD9B6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6E96-7904-DA49-8CA0-9A05F9676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7C423-240F-394A-8A76-609BC27C8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D157B-392E-9946-BE4E-F34C81977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0E59C-BB54-F34A-9B73-1E9734ED2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89983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2A701-4E95-EA4D-BC3E-252CD7948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672" y="1251067"/>
            <a:ext cx="6405753" cy="2376859"/>
          </a:xfrm>
        </p:spPr>
        <p:txBody>
          <a:bodyPr anchor="t">
            <a:normAutofit/>
          </a:bodyPr>
          <a:lstStyle/>
          <a:p>
            <a:pPr algn="l"/>
            <a:r>
              <a:rPr lang="en-EG" sz="5400" dirty="0"/>
              <a:t>Prioritizing Cycle Infrastructure Based on Potential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8AA71-93E3-BD4F-A8D0-4D68C63E11A1}"/>
              </a:ext>
            </a:extLst>
          </p:cNvPr>
          <p:cNvSpPr txBox="1"/>
          <p:nvPr/>
        </p:nvSpPr>
        <p:spPr>
          <a:xfrm>
            <a:off x="1246925" y="5001395"/>
            <a:ext cx="4167376" cy="1155525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EG" sz="2000" dirty="0"/>
              <a:t>I use Manchester as an example But The analysis Is automated to run on any city in the UK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15EC1-FB13-42AE-A9F6-55A9D8614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0" y="5123318"/>
            <a:ext cx="6455774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30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68AF-7BF0-F94F-B1DA-B119382E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EG" sz="4000" dirty="0"/>
              <a:t>How to Distribute Additional Cycling Mode Share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71C15-5E95-004A-8C10-0E92915B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EG" sz="2200" dirty="0">
                <a:solidFill>
                  <a:schemeClr val="bg1"/>
                </a:solidFill>
              </a:rPr>
              <a:t>We cannot increase the mode share for each OD by the same X%</a:t>
            </a:r>
          </a:p>
          <a:p>
            <a:pPr marL="0" indent="0">
              <a:buNone/>
            </a:pPr>
            <a:endParaRPr lang="en-EG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EG" sz="2400" dirty="0">
                <a:solidFill>
                  <a:schemeClr val="bg1"/>
                </a:solidFill>
              </a:rPr>
              <a:t>We use a distance decay function:</a:t>
            </a:r>
            <a:endParaRPr lang="en-EG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EG" sz="2200" b="1" i="1" dirty="0">
                <a:solidFill>
                  <a:schemeClr val="bg1"/>
                </a:solidFill>
              </a:rPr>
              <a:t>Cycling Increase -&gt;  f(distance, slope)</a:t>
            </a:r>
          </a:p>
          <a:p>
            <a:pPr marL="0" indent="0">
              <a:buNone/>
            </a:pPr>
            <a:endParaRPr lang="en-EG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EG" sz="2000" dirty="0">
                <a:solidFill>
                  <a:schemeClr val="bg1"/>
                </a:solidFill>
              </a:rPr>
              <a:t>Next slides show how a 15% increase in cycling mode share would be distributed. The new cycling mode share is referred to as ‘potential’</a:t>
            </a:r>
          </a:p>
        </p:txBody>
      </p:sp>
    </p:spTree>
    <p:extLst>
      <p:ext uri="{BB962C8B-B14F-4D97-AF65-F5344CB8AC3E}">
        <p14:creationId xmlns:p14="http://schemas.microsoft.com/office/powerpoint/2010/main" val="69166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A6CE-2DBD-3143-8C03-04A254F0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5D48050-4ADC-ED4D-8FBD-7DC056999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6044467" cy="6857999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BA09770-861F-8741-825E-8F6B098EF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467" y="0"/>
            <a:ext cx="604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05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21FA-1643-304C-B933-709965A4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FCB135-D3AF-BE47-8FBF-E73490D99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3284"/>
            <a:ext cx="5656428" cy="6417734"/>
          </a:xfr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3B473E1-70E8-4841-AB00-2657B937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66" y="153284"/>
            <a:ext cx="6417734" cy="64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3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61369F1-DD8B-354C-ADCD-BDDFFA940B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8" r="-1208" b="13330"/>
          <a:stretch/>
        </p:blipFill>
        <p:spPr>
          <a:xfrm>
            <a:off x="690982" y="0"/>
            <a:ext cx="10550462" cy="6858000"/>
          </a:xfrm>
        </p:spPr>
      </p:pic>
    </p:spTree>
    <p:extLst>
      <p:ext uri="{BB962C8B-B14F-4D97-AF65-F5344CB8AC3E}">
        <p14:creationId xmlns:p14="http://schemas.microsoft.com/office/powerpoint/2010/main" val="192225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CF9E1-6C99-994F-9C40-88CE795F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Route The Flows?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218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39ED2F88-F606-214B-A8FB-1D556568D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257" y="237631"/>
            <a:ext cx="6732475" cy="6382737"/>
          </a:xfrm>
        </p:spPr>
      </p:pic>
    </p:spTree>
    <p:extLst>
      <p:ext uri="{BB962C8B-B14F-4D97-AF65-F5344CB8AC3E}">
        <p14:creationId xmlns:p14="http://schemas.microsoft.com/office/powerpoint/2010/main" val="2601627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EEEC-1D60-154C-98AC-709EDAA4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7D181-7916-EB4B-80FE-87A463E59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025" y="0"/>
            <a:ext cx="10843949" cy="6506369"/>
          </a:xfrm>
        </p:spPr>
      </p:pic>
    </p:spTree>
    <p:extLst>
      <p:ext uri="{BB962C8B-B14F-4D97-AF65-F5344CB8AC3E}">
        <p14:creationId xmlns:p14="http://schemas.microsoft.com/office/powerpoint/2010/main" val="185234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486A-0699-C640-85FF-B95A4746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>
            <a:normAutofit/>
          </a:bodyPr>
          <a:lstStyle/>
          <a:p>
            <a:r>
              <a:rPr lang="en-EG" sz="3600" dirty="0"/>
              <a:t>Routing Flows – Weighting Profiles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AC552B-6E1A-B240-A133-C8CC45106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2871"/>
              </p:ext>
            </p:extLst>
          </p:nvPr>
        </p:nvGraphicFramePr>
        <p:xfrm>
          <a:off x="1007532" y="1203594"/>
          <a:ext cx="9783128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428">
                  <a:extLst>
                    <a:ext uri="{9D8B030D-6E8A-4147-A177-3AD203B41FA5}">
                      <a16:colId xmlns:a16="http://schemas.microsoft.com/office/drawing/2014/main" val="6478819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6331856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01611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58075032"/>
                    </a:ext>
                  </a:extLst>
                </a:gridCol>
              </a:tblGrid>
              <a:tr h="516260">
                <a:tc>
                  <a:txBody>
                    <a:bodyPr/>
                    <a:lstStyle/>
                    <a:p>
                      <a:r>
                        <a:rPr lang="en-EG"/>
                        <a:t>Highway Type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1. Default (from routino)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2. Reduced Impedence on Trunk Roads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3. Unweighted Shortest Paths (All roads equal)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60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motorway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48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trunk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0.3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0.7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21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0.7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7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0.8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49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tertiary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0932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unclassified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268307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residential 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297535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77754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track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797413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cycleway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33096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86194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steps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8899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0.2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79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38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BA952A-2D99-0E45-9FCE-B15AEB54A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354484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94C36A-4CD2-AE47-BECC-1126A791E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9" y="-1"/>
            <a:ext cx="11430002" cy="6858001"/>
          </a:xfrm>
        </p:spPr>
      </p:pic>
    </p:spTree>
    <p:extLst>
      <p:ext uri="{BB962C8B-B14F-4D97-AF65-F5344CB8AC3E}">
        <p14:creationId xmlns:p14="http://schemas.microsoft.com/office/powerpoint/2010/main" val="241036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CEAC6-C2E4-A346-856D-CC6CDC2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Current Mode Share?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12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D4B92180-6A1E-0444-83FA-DD0E84CB9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33" y="20320"/>
            <a:ext cx="11396133" cy="6837680"/>
          </a:xfrm>
        </p:spPr>
      </p:pic>
    </p:spTree>
    <p:extLst>
      <p:ext uri="{BB962C8B-B14F-4D97-AF65-F5344CB8AC3E}">
        <p14:creationId xmlns:p14="http://schemas.microsoft.com/office/powerpoint/2010/main" val="3414868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872BE0-972E-2F42-AAC2-4FB194C6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05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FDB39E-8217-F34A-A489-3DA24443D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21" y="67733"/>
            <a:ext cx="11204223" cy="6722534"/>
          </a:xfrm>
        </p:spPr>
      </p:pic>
    </p:spTree>
    <p:extLst>
      <p:ext uri="{BB962C8B-B14F-4D97-AF65-F5344CB8AC3E}">
        <p14:creationId xmlns:p14="http://schemas.microsoft.com/office/powerpoint/2010/main" val="3767547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8279-7456-614E-A29F-4A0E58F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Flow on Trunk Roads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1F836899-B611-964D-A3CD-EB84C1233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502"/>
          <a:stretch/>
        </p:blipFill>
        <p:spPr>
          <a:xfrm>
            <a:off x="756310" y="1554690"/>
            <a:ext cx="10679379" cy="5303310"/>
          </a:xfrm>
        </p:spPr>
      </p:pic>
    </p:spTree>
    <p:extLst>
      <p:ext uri="{BB962C8B-B14F-4D97-AF65-F5344CB8AC3E}">
        <p14:creationId xmlns:p14="http://schemas.microsoft.com/office/powerpoint/2010/main" val="2330383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756-6D15-A949-B9AC-726A175C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Growing A Network – One Seed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1C43-AF4F-9F48-8DC3-B941A6D85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G" dirty="0"/>
              <a:t>We aim for a connected network. We grow the network incrementally by selecting neighboring edges.</a:t>
            </a:r>
          </a:p>
          <a:p>
            <a:r>
              <a:rPr lang="en-EG" dirty="0"/>
              <a:t>How to prioritize edges?</a:t>
            </a:r>
          </a:p>
          <a:p>
            <a:pPr lvl="1"/>
            <a:r>
              <a:rPr lang="en-EG" dirty="0"/>
              <a:t>Flow passing through them: Higher is better</a:t>
            </a:r>
          </a:p>
          <a:p>
            <a:pPr lvl="1"/>
            <a:r>
              <a:rPr lang="en-EG" dirty="0"/>
              <a:t>Person_km Satisfied: Edges have different lengths. Person_km satisfied accounts for that. It is equal to: </a:t>
            </a:r>
            <a:r>
              <a:rPr lang="en-US" sz="2000" b="1" i="1" dirty="0"/>
              <a:t>F</a:t>
            </a:r>
            <a:r>
              <a:rPr lang="en-EG" sz="2000" b="1" i="1" dirty="0"/>
              <a:t>low on edge * length of edge</a:t>
            </a:r>
            <a:endParaRPr lang="en-EG" b="1" i="1" dirty="0"/>
          </a:p>
        </p:txBody>
      </p:sp>
    </p:spTree>
    <p:extLst>
      <p:ext uri="{BB962C8B-B14F-4D97-AF65-F5344CB8AC3E}">
        <p14:creationId xmlns:p14="http://schemas.microsoft.com/office/powerpoint/2010/main" val="322266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9BB3-27DE-0540-A71F-26185D16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Run the algorithm/s and add plots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0DFB-1819-574C-BCAA-C5086F3EB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79140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1835-1DB3-044E-B956-4E6C37FD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AD259AF-5009-4945-9935-F5A63A9F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2" y="1236133"/>
            <a:ext cx="4850499" cy="550333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6C2CB65-9241-914E-A7DF-5EFBDC64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10" y="1236133"/>
            <a:ext cx="4977358" cy="56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85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C24B-382D-ED41-A0B6-E714B5DC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72DCD8E-1A4F-274B-9E84-13E37FD01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733" y="316158"/>
            <a:ext cx="4944533" cy="6176717"/>
          </a:xfrm>
        </p:spPr>
      </p:pic>
    </p:spTree>
    <p:extLst>
      <p:ext uri="{BB962C8B-B14F-4D97-AF65-F5344CB8AC3E}">
        <p14:creationId xmlns:p14="http://schemas.microsoft.com/office/powerpoint/2010/main" val="3154689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528B-693B-6F4A-A06E-B1B3B5B8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G" sz="3600" dirty="0"/>
              <a:t>Connected Growth From Existing Infrastructure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44EF275-687E-4E4B-8723-54BEE3CB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873"/>
            <a:ext cx="4740967" cy="5379059"/>
          </a:xfrm>
          <a:prstGeom prst="rect">
            <a:avLst/>
          </a:prstGeom>
        </p:spPr>
      </p:pic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0BDC1FF6-8932-C846-8420-12BEBB5D6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2833" y="1479873"/>
            <a:ext cx="4740967" cy="5379060"/>
          </a:xfrm>
        </p:spPr>
      </p:pic>
    </p:spTree>
    <p:extLst>
      <p:ext uri="{BB962C8B-B14F-4D97-AF65-F5344CB8AC3E}">
        <p14:creationId xmlns:p14="http://schemas.microsoft.com/office/powerpoint/2010/main" val="3499853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498F9A8-FFB7-C348-B7D0-72FC1B5E0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7867" y="989025"/>
            <a:ext cx="5172767" cy="5868976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7CFD298-F2C3-A84F-9FC4-D8BE9959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6" y="989024"/>
            <a:ext cx="5172767" cy="586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C2BDB-E03E-9648-A7EF-A5FC5423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3456A-CEA3-6C4F-A4B7-D0011DA0A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531110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FF15-6099-F749-B0B4-D22FEEEA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85F1A40-CC32-8C4E-AFB6-FB7C6B2D3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459" y="1032"/>
            <a:ext cx="5489082" cy="6856968"/>
          </a:xfrm>
        </p:spPr>
      </p:pic>
    </p:spTree>
    <p:extLst>
      <p:ext uri="{BB962C8B-B14F-4D97-AF65-F5344CB8AC3E}">
        <p14:creationId xmlns:p14="http://schemas.microsoft.com/office/powerpoint/2010/main" val="3249723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090A-1339-6647-ABD3-CCC4A0E5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Growing A Network – Multiple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61415-A8E3-DB4C-BB06-B3DA45B5D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G" dirty="0"/>
              <a:t>If we grow a network incrementally from one edge, we will not get proper distribution of investment. We want to start with multiple seeds. We can use community detection to ach</a:t>
            </a:r>
            <a:r>
              <a:rPr lang="en-US" dirty="0" err="1"/>
              <a:t>ie</a:t>
            </a:r>
            <a:r>
              <a:rPr lang="en-EG" dirty="0"/>
              <a:t>ve this</a:t>
            </a:r>
          </a:p>
        </p:txBody>
      </p:sp>
    </p:spTree>
    <p:extLst>
      <p:ext uri="{BB962C8B-B14F-4D97-AF65-F5344CB8AC3E}">
        <p14:creationId xmlns:p14="http://schemas.microsoft.com/office/powerpoint/2010/main" val="1094345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5EFA-91E4-7E45-827E-356C0C89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/>
              <a:t>Communities –Louvian Algorithm</a:t>
            </a:r>
            <a:endParaRPr lang="en-EG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2535462-FF66-6844-86B7-35CE3A1CB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0" y="1461030"/>
            <a:ext cx="10692670" cy="503184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C66E5-5D96-D641-ACD8-DE68BC05C326}"/>
              </a:ext>
            </a:extLst>
          </p:cNvPr>
          <p:cNvSpPr txBox="1"/>
          <p:nvPr/>
        </p:nvSpPr>
        <p:spPr>
          <a:xfrm>
            <a:off x="8940800" y="3790351"/>
            <a:ext cx="2862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EG" dirty="0"/>
              <a:t>MSOAs assigned to communities based on potential flow between them</a:t>
            </a:r>
          </a:p>
          <a:p>
            <a:pPr marL="342900" indent="-342900">
              <a:buAutoNum type="arabicPeriod"/>
            </a:pPr>
            <a:r>
              <a:rPr lang="en-EG" dirty="0"/>
              <a:t>Edges assigned to communities based on their proximity to MSOA centroids</a:t>
            </a:r>
          </a:p>
        </p:txBody>
      </p:sp>
    </p:spTree>
    <p:extLst>
      <p:ext uri="{BB962C8B-B14F-4D97-AF65-F5344CB8AC3E}">
        <p14:creationId xmlns:p14="http://schemas.microsoft.com/office/powerpoint/2010/main" val="2622000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8CAD52B-BC8B-3842-B89B-E1B70E930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5489907" cy="6857999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FA75C0-B782-3B44-A19B-3576680A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092" y="0"/>
            <a:ext cx="5489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0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F9D6-E2E6-434E-9A02-4FB8C266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A75B0CB-3D89-A744-96C0-AF14D51D7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554338" cy="5167312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9FFFB8A-9A0E-044C-B878-6F58276B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462" y="1690688"/>
            <a:ext cx="455433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86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6D17-FEB9-0C48-BC9D-6368E272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9A2CC23E-DD18-9646-B2A6-BFED9473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8" y="1132702"/>
            <a:ext cx="5046133" cy="572529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45CF6443-DA92-9544-BFB4-5925372C4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9" y="1163922"/>
            <a:ext cx="5046133" cy="572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2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4059-41A9-F741-8151-D55EA402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D06E3-7C3C-184D-97F0-3C7D23E54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114149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FE12-B328-8243-A6B9-6DFD8C85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43F36A57-457A-CF45-8E61-FB59B1C20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1690688"/>
            <a:ext cx="4521200" cy="5129714"/>
          </a:xfr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5EE38AC3-58CC-3244-8F86-452F7D7C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67" y="1728286"/>
            <a:ext cx="4521200" cy="51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9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400DAA-C03E-F54E-B1FB-EBFBBA7D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77"/>
          <a:stretch/>
        </p:blipFill>
        <p:spPr>
          <a:xfrm>
            <a:off x="270647" y="780933"/>
            <a:ext cx="11723985" cy="5738400"/>
          </a:xfrm>
        </p:spPr>
      </p:pic>
    </p:spTree>
    <p:extLst>
      <p:ext uri="{BB962C8B-B14F-4D97-AF65-F5344CB8AC3E}">
        <p14:creationId xmlns:p14="http://schemas.microsoft.com/office/powerpoint/2010/main" val="313225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D1E8921-0CA7-2D48-9893-F1FFE9E54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67" y="-17804"/>
            <a:ext cx="5486400" cy="6853619"/>
          </a:xfrm>
        </p:spPr>
      </p:pic>
    </p:spTree>
    <p:extLst>
      <p:ext uri="{BB962C8B-B14F-4D97-AF65-F5344CB8AC3E}">
        <p14:creationId xmlns:p14="http://schemas.microsoft.com/office/powerpoint/2010/main" val="144933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33F4A3-8336-C146-BA65-873662C3D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323" y="1027906"/>
            <a:ext cx="5110246" cy="5798041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3124ED5-F0B0-7B4D-8770-2FB413BF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32" y="0"/>
            <a:ext cx="604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74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D518-4CA9-D14D-B48E-AF680AFD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FC8ED00-9F62-8C43-B70B-C03D29FC5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44467" cy="68580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CBBA240-DE2F-F140-8EAE-421E0000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35" y="0"/>
            <a:ext cx="604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5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A479-479F-9B4C-9745-E1770E8E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58AB86A5-8E74-DA43-98B1-19B4E04B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353" y="1463675"/>
            <a:ext cx="4432609" cy="5029200"/>
          </a:xfrm>
        </p:spPr>
      </p:pic>
    </p:spTree>
    <p:extLst>
      <p:ext uri="{BB962C8B-B14F-4D97-AF65-F5344CB8AC3E}">
        <p14:creationId xmlns:p14="http://schemas.microsoft.com/office/powerpoint/2010/main" val="412356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CEAC6-C2E4-A346-856D-CC6CDC2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Look at Cycling Mode Share: How Are Different OD Pairs Performing Relative to the Average Flow for Their Distance?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36A8D5-EDD5-F942-8E9D-D3BB7D69F1DA}"/>
              </a:ext>
            </a:extLst>
          </p:cNvPr>
          <p:cNvSpPr txBox="1"/>
          <p:nvPr/>
        </p:nvSpPr>
        <p:spPr>
          <a:xfrm>
            <a:off x="1286933" y="5118419"/>
            <a:ext cx="75829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EG" dirty="0"/>
              <a:t>Ratio =  Cycling Mode Share / Average Cycling Mode Share for Distance Group*</a:t>
            </a:r>
          </a:p>
          <a:p>
            <a:pPr>
              <a:spcAft>
                <a:spcPts val="600"/>
              </a:spcAft>
            </a:pPr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E1E87-553C-AD40-ACF7-797A697E46E2}"/>
              </a:ext>
            </a:extLst>
          </p:cNvPr>
          <p:cNvSpPr txBox="1"/>
          <p:nvPr/>
        </p:nvSpPr>
        <p:spPr>
          <a:xfrm>
            <a:off x="508000" y="5948056"/>
            <a:ext cx="51727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EG" sz="1400" dirty="0"/>
              <a:t>*OD pairs are bucketed into 1km groups (1-2km, 5-6km……)</a:t>
            </a:r>
          </a:p>
          <a:p>
            <a:pPr>
              <a:spcAft>
                <a:spcPts val="600"/>
              </a:spcAft>
            </a:pP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549386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AAF261-9AEB-9B48-A507-D6C77A463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29" y="860426"/>
            <a:ext cx="10903742" cy="4846108"/>
          </a:xfrm>
        </p:spPr>
      </p:pic>
    </p:spTree>
    <p:extLst>
      <p:ext uri="{BB962C8B-B14F-4D97-AF65-F5344CB8AC3E}">
        <p14:creationId xmlns:p14="http://schemas.microsoft.com/office/powerpoint/2010/main" val="13284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9452B3-673D-394C-8A95-349358147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45" y="792691"/>
            <a:ext cx="11399044" cy="5066242"/>
          </a:xfrm>
        </p:spPr>
      </p:pic>
    </p:spTree>
    <p:extLst>
      <p:ext uri="{BB962C8B-B14F-4D97-AF65-F5344CB8AC3E}">
        <p14:creationId xmlns:p14="http://schemas.microsoft.com/office/powerpoint/2010/main" val="310430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06C8-0160-E44D-A3EB-96A863DC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639B-DCF5-F244-9CB8-6F458B1CE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02968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CEAC6-C2E4-A346-856D-CC6CDC2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Would An Increase In Cycling Mode Share Be Distributed Between The Different OD Pairs?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43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Macintosh PowerPoint</Application>
  <PresentationFormat>Widescreen</PresentationFormat>
  <Paragraphs>88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Prioritizing Cycle Infrastructure Based on Potential Demand</vt:lpstr>
      <vt:lpstr>What Is The Current Mode Share?</vt:lpstr>
      <vt:lpstr>PowerPoint Presentation</vt:lpstr>
      <vt:lpstr>PowerPoint Presentation</vt:lpstr>
      <vt:lpstr>Let’s Look at Cycling Mode Share: How Are Different OD Pairs Performing Relative to the Average Flow for Their Distance?</vt:lpstr>
      <vt:lpstr>PowerPoint Presentation</vt:lpstr>
      <vt:lpstr>PowerPoint Presentation</vt:lpstr>
      <vt:lpstr>PowerPoint Presentation</vt:lpstr>
      <vt:lpstr>How Would An Increase In Cycling Mode Share Be Distributed Between The Different OD Pairs?</vt:lpstr>
      <vt:lpstr>How to Distribute Additional Cycling Mode Share</vt:lpstr>
      <vt:lpstr>PowerPoint Presentation</vt:lpstr>
      <vt:lpstr>PowerPoint Presentation</vt:lpstr>
      <vt:lpstr>PowerPoint Presentation</vt:lpstr>
      <vt:lpstr>How Do We Route The Flows?</vt:lpstr>
      <vt:lpstr>PowerPoint Presentation</vt:lpstr>
      <vt:lpstr>PowerPoint Presentation</vt:lpstr>
      <vt:lpstr>Routing Flows – Weighting Profiles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on Trunk Roads</vt:lpstr>
      <vt:lpstr>Growing A Network – One Seed</vt:lpstr>
      <vt:lpstr>Run the algorithm/s and add plots here</vt:lpstr>
      <vt:lpstr>PowerPoint Presentation</vt:lpstr>
      <vt:lpstr>PowerPoint Presentation</vt:lpstr>
      <vt:lpstr>Connected Growth From Existing Infrastructure</vt:lpstr>
      <vt:lpstr>PowerPoint Presentation</vt:lpstr>
      <vt:lpstr>PowerPoint Presentation</vt:lpstr>
      <vt:lpstr>Growing A Network – Multiple Seeds</vt:lpstr>
      <vt:lpstr>Communities –Louvian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Prioritizing Cycle Infrastructure Based on Potential Demand</dc:title>
  <dc:creator>Microsoft Office User</dc:creator>
  <cp:lastModifiedBy>Microsoft Office User</cp:lastModifiedBy>
  <cp:revision>1</cp:revision>
  <dcterms:created xsi:type="dcterms:W3CDTF">2020-06-30T13:57:56Z</dcterms:created>
  <dcterms:modified xsi:type="dcterms:W3CDTF">2020-06-30T13:58:56Z</dcterms:modified>
</cp:coreProperties>
</file>